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9" r:id="rId3"/>
    <p:sldId id="257" r:id="rId4"/>
    <p:sldId id="258" r:id="rId5"/>
    <p:sldId id="261" r:id="rId6"/>
    <p:sldId id="262" r:id="rId7"/>
    <p:sldId id="263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9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4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4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2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6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3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9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69" r:id="rId8"/>
    <p:sldLayoutId id="2147483770" r:id="rId9"/>
    <p:sldLayoutId id="2147483771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fr/what-is-aws/" TargetMode="External"/><Relationship Id="rId3" Type="http://schemas.openxmlformats.org/officeDocument/2006/relationships/hyperlink" Target="https://www.canopees.com/" TargetMode="External"/><Relationship Id="rId7" Type="http://schemas.openxmlformats.org/officeDocument/2006/relationships/hyperlink" Target="https://fourweekmba.com/fr/mod%C3%A8le-%C3%A9conomique-amazoni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Amazon" TargetMode="External"/><Relationship Id="rId11" Type="http://schemas.openxmlformats.org/officeDocument/2006/relationships/image" Target="../media/image30.jpg"/><Relationship Id="rId5" Type="http://schemas.openxmlformats.org/officeDocument/2006/relationships/hyperlink" Target="https://www.amazon.fr/" TargetMode="External"/><Relationship Id="rId10" Type="http://schemas.openxmlformats.org/officeDocument/2006/relationships/hyperlink" Target="https://www.bizon.solutions/fr/blog/amazon-deviendra-t-il-d-ici-2040-la-marketplace-la-plus-ecologique-du-monde" TargetMode="External"/><Relationship Id="rId4" Type="http://schemas.openxmlformats.org/officeDocument/2006/relationships/hyperlink" Target="https://www.aboutamazon.fr/actualites/innovations" TargetMode="External"/><Relationship Id="rId9" Type="http://schemas.openxmlformats.org/officeDocument/2006/relationships/hyperlink" Target="https://www.nouvelobs.com/economie/20201210.OBS37312/amazon-geant-de-la-pollution-qui-s-ignor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8CCFCC-37BE-4D59-9025-3B554F8B5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F7C1472-3879-4EA4-A74A-FD61F9C1A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2808E72-61DC-4849-9CAC-C198B4CEE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B9DD98-3E1D-218B-02CE-B56ED677B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40" y="440681"/>
            <a:ext cx="10606072" cy="106680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ETUDE DE </a:t>
            </a:r>
            <a:br>
              <a:rPr lang="en-US" sz="3200" dirty="0"/>
            </a:br>
            <a:r>
              <a:rPr lang="en-US" sz="3200" dirty="0"/>
              <a:t>L’EMPREINTE CARBONE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FB8D6-1A03-4F0F-E4F9-8CE980D7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323" y="1828801"/>
            <a:ext cx="7542306" cy="16001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RATTINASSABABADY – Bharani</a:t>
            </a:r>
            <a:br>
              <a:rPr lang="en-US" sz="1600" dirty="0"/>
            </a:br>
            <a:r>
              <a:rPr lang="en-US" sz="1600" dirty="0"/>
              <a:t>SARAVANAN – Bryan</a:t>
            </a:r>
            <a:br>
              <a:rPr lang="en-US" sz="1600" dirty="0"/>
            </a:br>
            <a:r>
              <a:rPr lang="en-US" sz="1600" dirty="0"/>
              <a:t>KAPGNEP – Landry</a:t>
            </a:r>
            <a:br>
              <a:rPr lang="en-US" sz="1600" dirty="0"/>
            </a:br>
            <a:r>
              <a:rPr lang="en-US" sz="1600" dirty="0"/>
              <a:t>DELLUC – Axel</a:t>
            </a:r>
            <a:br>
              <a:rPr lang="en-US" sz="1600" dirty="0"/>
            </a:br>
            <a:r>
              <a:rPr lang="en-US" sz="1600" dirty="0"/>
              <a:t>INDRA 2023 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31154B11-A80A-7477-9DD1-1DAEFB4E65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3" b="20544"/>
          <a:stretch/>
        </p:blipFill>
        <p:spPr>
          <a:xfrm>
            <a:off x="5255" y="3352800"/>
            <a:ext cx="1218674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7C50B3-9FA1-88C7-F31A-3A7D1B32A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0D64F3-5267-B6C3-1F28-257C7A69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64" y="651541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215768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9E48E241-5327-CE37-09D0-E0CFC8519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r="315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4672714-67D2-40D0-B961-A7438FE9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5A1C471-1402-4BD1-8617-F5D9B7EB1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CA9701-8B9C-4D7A-AE5B-DD505C968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79746-C1AE-CC47-481B-7885A7DB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726066"/>
            <a:ext cx="9774619" cy="2474333"/>
          </a:xfrm>
        </p:spPr>
        <p:txBody>
          <a:bodyPr anchor="b"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Sommaire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E481F-0302-7A77-9EBB-A4F048AB8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3429000"/>
            <a:ext cx="9954076" cy="2514600"/>
          </a:xfrm>
        </p:spPr>
        <p:txBody>
          <a:bodyPr anchor="ctr">
            <a:normAutofit/>
          </a:bodyPr>
          <a:lstStyle/>
          <a:p>
            <a:pPr algn="ctr"/>
            <a:r>
              <a:rPr lang="fr-FR" sz="1800" dirty="0">
                <a:solidFill>
                  <a:srgbClr val="FFFFFF"/>
                </a:solidFill>
              </a:rPr>
              <a:t> L’empreinte carbone</a:t>
            </a:r>
          </a:p>
          <a:p>
            <a:pPr algn="ctr"/>
            <a:r>
              <a:rPr lang="fr-FR" sz="1800" dirty="0">
                <a:solidFill>
                  <a:srgbClr val="FFFFFF"/>
                </a:solidFill>
              </a:rPr>
              <a:t> La Création Amazon 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Amazon et son </a:t>
            </a:r>
            <a:r>
              <a:rPr lang="en-US" sz="1800" dirty="0" err="1">
                <a:solidFill>
                  <a:srgbClr val="FFFFFF"/>
                </a:solidFill>
              </a:rPr>
              <a:t>modèle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économique</a:t>
            </a:r>
            <a:endParaRPr lang="en-US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Amazon au sein du monde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Les scopes </a:t>
            </a:r>
          </a:p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5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562A-0295-A997-5F24-AB8F9DDA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L’empreinte carbone </a:t>
            </a:r>
            <a:endParaRPr lang="en-US" dirty="0"/>
          </a:p>
        </p:txBody>
      </p:sp>
      <p:pic>
        <p:nvPicPr>
          <p:cNvPr id="4" name="Picture 3" descr="A picture containing text, colorful, several&#10;&#10;Description automatically generated">
            <a:extLst>
              <a:ext uri="{FF2B5EF4-FFF2-40B4-BE49-F238E27FC236}">
                <a16:creationId xmlns:a16="http://schemas.microsoft.com/office/drawing/2014/main" id="{CE0E0C35-F2A0-4BBB-BBFD-A0A9FFBEB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2" y="2007089"/>
            <a:ext cx="2143125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C9B534E8-E51B-3A39-15EE-EADE79AC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40" y="1840810"/>
            <a:ext cx="5491758" cy="18015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 descr="Numérique vs Physique ">
            <a:extLst>
              <a:ext uri="{FF2B5EF4-FFF2-40B4-BE49-F238E27FC236}">
                <a16:creationId xmlns:a16="http://schemas.microsoft.com/office/drawing/2014/main" id="{C75D4181-91E0-77FA-0082-F8BF1908B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2" y="4572000"/>
            <a:ext cx="3317794" cy="18674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6495A08-4419-798C-DA17-AA217213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1" y="4269172"/>
            <a:ext cx="4409440" cy="2170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AFBFB0-9737-92BB-DE71-C01B28EDC424}"/>
              </a:ext>
            </a:extLst>
          </p:cNvPr>
          <p:cNvSpPr txBox="1"/>
          <p:nvPr/>
        </p:nvSpPr>
        <p:spPr>
          <a:xfrm>
            <a:off x="2465427" y="2390108"/>
            <a:ext cx="1854721" cy="116955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Nos moindres faits et gestes impactent le climat, par exemple l’utilisation de la voiture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CC354-1CDE-71DA-BC0F-C149DAD51292}"/>
              </a:ext>
            </a:extLst>
          </p:cNvPr>
          <p:cNvSpPr txBox="1"/>
          <p:nvPr/>
        </p:nvSpPr>
        <p:spPr>
          <a:xfrm>
            <a:off x="10084690" y="2168374"/>
            <a:ext cx="1958606" cy="1600438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 calcul de l’empreinte carbone prend aussi en compte les entreprises qui possèdent</a:t>
            </a:r>
          </a:p>
          <a:p>
            <a:pPr algn="ctr"/>
            <a:r>
              <a:rPr lang="fr-FR" sz="1400" dirty="0"/>
              <a:t>plus de 500 salariés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7A663-1A92-81D5-1B17-024EF1D071B3}"/>
              </a:ext>
            </a:extLst>
          </p:cNvPr>
          <p:cNvSpPr txBox="1"/>
          <p:nvPr/>
        </p:nvSpPr>
        <p:spPr>
          <a:xfrm>
            <a:off x="3477237" y="4813223"/>
            <a:ext cx="1958606" cy="1384995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  <a:softEdge rad="31750"/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Dans l’imaginaire collectif le numérique est plus “vert” et moins nocif pour la planète que</a:t>
            </a:r>
          </a:p>
          <a:p>
            <a:pPr algn="ctr"/>
            <a:r>
              <a:rPr lang="fr-FR" sz="1400" dirty="0"/>
              <a:t>le physique.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07E50-3FEC-EE94-27A2-90E7F383608D}"/>
              </a:ext>
            </a:extLst>
          </p:cNvPr>
          <p:cNvSpPr txBox="1"/>
          <p:nvPr/>
        </p:nvSpPr>
        <p:spPr>
          <a:xfrm>
            <a:off x="10210801" y="4554089"/>
            <a:ext cx="1958606" cy="1384995"/>
          </a:xfrm>
          <a:prstGeom prst="rect">
            <a:avLst/>
          </a:prstGeom>
          <a:noFill/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Dans l’ensemble cette analyse par rapport au format</a:t>
            </a:r>
          </a:p>
          <a:p>
            <a:pPr algn="ctr"/>
            <a:r>
              <a:rPr lang="fr-FR" sz="1400" dirty="0"/>
              <a:t>physique et numérique tend a être véridique .</a:t>
            </a:r>
          </a:p>
        </p:txBody>
      </p:sp>
    </p:spTree>
    <p:extLst>
      <p:ext uri="{BB962C8B-B14F-4D97-AF65-F5344CB8AC3E}">
        <p14:creationId xmlns:p14="http://schemas.microsoft.com/office/powerpoint/2010/main" val="374001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D312-39EA-D486-2FF8-BAA9382C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Amazon 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57F665E-1B05-1789-B601-84EDCEACE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761" y="1244092"/>
            <a:ext cx="3497975" cy="976179"/>
          </a:xfrm>
        </p:spPr>
      </p:pic>
      <p:pic>
        <p:nvPicPr>
          <p:cNvPr id="16" name="Picture 1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D88AC38-885A-C9E6-9B04-69EF54BA5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68" y="2137430"/>
            <a:ext cx="1078547" cy="645331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1BD8D329-A52F-04EA-6F7F-36C13A29B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46" y="2182101"/>
            <a:ext cx="3038907" cy="555991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low confidence">
            <a:extLst>
              <a:ext uri="{FF2B5EF4-FFF2-40B4-BE49-F238E27FC236}">
                <a16:creationId xmlns:a16="http://schemas.microsoft.com/office/drawing/2014/main" id="{EF87594D-D430-FD5E-DF93-2F92781F8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09" y="4286384"/>
            <a:ext cx="3980512" cy="2239038"/>
          </a:xfrm>
          <a:prstGeom prst="roundRect">
            <a:avLst>
              <a:gd name="adj" fmla="val 4298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ADC91C6C-A6E8-4D9C-216C-495CEAA6B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4" y="1954021"/>
            <a:ext cx="4139328" cy="20696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8B1788-77CA-2B8E-C3A3-353FD44D90CD}"/>
              </a:ext>
            </a:extLst>
          </p:cNvPr>
          <p:cNvSpPr txBox="1"/>
          <p:nvPr/>
        </p:nvSpPr>
        <p:spPr>
          <a:xfrm>
            <a:off x="333716" y="4286384"/>
            <a:ext cx="3476284" cy="160043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Créée en 1994, et initialement dédiée à la vente en ligne de livres,</a:t>
            </a:r>
          </a:p>
          <a:p>
            <a:pPr algn="ctr"/>
            <a:r>
              <a:rPr lang="fr-FR" sz="1400" dirty="0"/>
              <a:t>l’entreprise Amazon as élargi son catalogue depuis sa création pour mieux</a:t>
            </a:r>
          </a:p>
          <a:p>
            <a:pPr algn="ctr"/>
            <a:r>
              <a:rPr lang="fr-FR" sz="1400" dirty="0"/>
              <a:t>convenir à la vision du Patron Directeur Général et fondateur de</a:t>
            </a:r>
          </a:p>
          <a:p>
            <a:pPr algn="ctr"/>
            <a:r>
              <a:rPr lang="fr-FR" sz="1400" dirty="0"/>
              <a:t>l’entreprise Jeff Bezos.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95DBF-1E50-06F3-7911-F92CAAA84299}"/>
              </a:ext>
            </a:extLst>
          </p:cNvPr>
          <p:cNvSpPr txBox="1"/>
          <p:nvPr/>
        </p:nvSpPr>
        <p:spPr>
          <a:xfrm>
            <a:off x="4983815" y="2854134"/>
            <a:ext cx="4275866" cy="116955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 streaming de musique et vidéo (avec la production</a:t>
            </a:r>
          </a:p>
          <a:p>
            <a:pPr algn="ctr"/>
            <a:r>
              <a:rPr lang="fr-FR" sz="1400" dirty="0"/>
              <a:t>cinématographique), des offres </a:t>
            </a:r>
            <a:r>
              <a:rPr lang="fr-FR" sz="1400" dirty="0" err="1"/>
              <a:t>buisness</a:t>
            </a:r>
            <a:r>
              <a:rPr lang="fr-FR" sz="1400" dirty="0"/>
              <a:t> (Amazon </a:t>
            </a:r>
            <a:r>
              <a:rPr lang="fr-FR" sz="1400" dirty="0" err="1"/>
              <a:t>buisness</a:t>
            </a:r>
            <a:r>
              <a:rPr lang="fr-FR" sz="1400" dirty="0"/>
              <a:t>) et des services</a:t>
            </a:r>
          </a:p>
          <a:p>
            <a:pPr algn="ctr"/>
            <a:r>
              <a:rPr lang="fr-FR" sz="1400" dirty="0"/>
              <a:t>Web (AWS)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CAE50-5B9A-66F6-FC31-68CCF86FAEC1}"/>
              </a:ext>
            </a:extLst>
          </p:cNvPr>
          <p:cNvSpPr txBox="1"/>
          <p:nvPr/>
        </p:nvSpPr>
        <p:spPr>
          <a:xfrm>
            <a:off x="8870736" y="5000278"/>
            <a:ext cx="2752678" cy="95410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Ces informations combinées rendent l’étude</a:t>
            </a:r>
          </a:p>
          <a:p>
            <a:pPr algn="ctr"/>
            <a:r>
              <a:rPr lang="fr-FR" sz="1400" dirty="0"/>
              <a:t>de l’empreinte carbone d’Amazon pertinente.</a:t>
            </a:r>
          </a:p>
        </p:txBody>
      </p:sp>
    </p:spTree>
    <p:extLst>
      <p:ext uri="{BB962C8B-B14F-4D97-AF65-F5344CB8AC3E}">
        <p14:creationId xmlns:p14="http://schemas.microsoft.com/office/powerpoint/2010/main" val="19159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D312-39EA-D486-2FF8-BAA9382C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Amazon modèle économique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B1788-77CA-2B8E-C3A3-353FD44D90CD}"/>
              </a:ext>
            </a:extLst>
          </p:cNvPr>
          <p:cNvSpPr txBox="1"/>
          <p:nvPr/>
        </p:nvSpPr>
        <p:spPr>
          <a:xfrm>
            <a:off x="616372" y="4670775"/>
            <a:ext cx="3277269" cy="95410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Amazon est une entreprise de vente en ligne comportant plus de 1,5</a:t>
            </a:r>
          </a:p>
          <a:p>
            <a:pPr algn="ctr"/>
            <a:r>
              <a:rPr lang="fr-FR" sz="1400" dirty="0"/>
              <a:t>millions d’employés, dont 15500 en France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95DBF-1E50-06F3-7911-F92CAAA84299}"/>
              </a:ext>
            </a:extLst>
          </p:cNvPr>
          <p:cNvSpPr txBox="1"/>
          <p:nvPr/>
        </p:nvSpPr>
        <p:spPr>
          <a:xfrm>
            <a:off x="4457364" y="4670775"/>
            <a:ext cx="3277269" cy="138499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Ces chiffres colossaux permettent à l’entreprise de réaliser un chiffre d'affaires international de</a:t>
            </a:r>
          </a:p>
          <a:p>
            <a:pPr algn="ctr"/>
            <a:r>
              <a:rPr lang="fr-FR" sz="1400" dirty="0"/>
              <a:t>470 milliards d’euros</a:t>
            </a:r>
          </a:p>
          <a:p>
            <a:pPr algn="ctr"/>
            <a:r>
              <a:rPr lang="fr-FR" sz="1400" dirty="0"/>
              <a:t>en 2021 et un bénéfice de 33 milliards de dollars.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CAE50-5B9A-66F6-FC31-68CCF86FAEC1}"/>
              </a:ext>
            </a:extLst>
          </p:cNvPr>
          <p:cNvSpPr txBox="1"/>
          <p:nvPr/>
        </p:nvSpPr>
        <p:spPr>
          <a:xfrm>
            <a:off x="8756436" y="4718964"/>
            <a:ext cx="2752678" cy="95410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Ses services de publicité en ligne qui en font le 3ème</a:t>
            </a:r>
          </a:p>
          <a:p>
            <a:pPr algn="ctr"/>
            <a:r>
              <a:rPr lang="fr-FR" sz="1400" dirty="0"/>
              <a:t>annonceur mondial après Facebook </a:t>
            </a:r>
            <a:r>
              <a:rPr lang="fr-FR" sz="1400" dirty="0" err="1"/>
              <a:t>Ads</a:t>
            </a:r>
            <a:r>
              <a:rPr lang="fr-FR" sz="1400" dirty="0"/>
              <a:t> et Google </a:t>
            </a:r>
            <a:r>
              <a:rPr lang="fr-FR" sz="1400" dirty="0" err="1"/>
              <a:t>Ads</a:t>
            </a:r>
            <a:r>
              <a:rPr lang="fr-FR" sz="1400" dirty="0"/>
              <a:t>.</a:t>
            </a:r>
          </a:p>
        </p:txBody>
      </p:sp>
      <p:pic>
        <p:nvPicPr>
          <p:cNvPr id="7" name="Picture 6" descr="A picture containing text, indoor, cluttered, marketplace&#10;&#10;Description automatically generated">
            <a:extLst>
              <a:ext uri="{FF2B5EF4-FFF2-40B4-BE49-F238E27FC236}">
                <a16:creationId xmlns:a16="http://schemas.microsoft.com/office/drawing/2014/main" id="{C5ABB33A-A651-6E35-AA57-B595FBBD3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569">
            <a:off x="320735" y="2041518"/>
            <a:ext cx="3808641" cy="2378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12EED-0EE5-8A5A-575B-99739BAFC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459">
            <a:off x="4398987" y="2074213"/>
            <a:ext cx="3394025" cy="22643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1155C-814C-C915-3AC1-D6D728870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296" y="2520737"/>
            <a:ext cx="3615598" cy="2002485"/>
          </a:xfrm>
          <a:prstGeom prst="roundRect">
            <a:avLst>
              <a:gd name="adj" fmla="val 4095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946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D312-39EA-D486-2FF8-BAA9382C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137692"/>
            <a:ext cx="10895106" cy="1325563"/>
          </a:xfrm>
        </p:spPr>
        <p:txBody>
          <a:bodyPr/>
          <a:lstStyle/>
          <a:p>
            <a:r>
              <a:rPr lang="fr-FR" dirty="0"/>
              <a:t>Amazon et sa présence mondiale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B1788-77CA-2B8E-C3A3-353FD44D90CD}"/>
              </a:ext>
            </a:extLst>
          </p:cNvPr>
          <p:cNvSpPr txBox="1"/>
          <p:nvPr/>
        </p:nvSpPr>
        <p:spPr>
          <a:xfrm rot="21290686">
            <a:off x="532600" y="4250835"/>
            <a:ext cx="3277269" cy="160043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En plus d’être le 13ème site le plus consulté</a:t>
            </a:r>
          </a:p>
          <a:p>
            <a:pPr algn="ctr"/>
            <a:r>
              <a:rPr lang="fr-FR" sz="1400" dirty="0"/>
              <a:t>mondialement et le premier de vente en ligne, Amazon est disponible dans la</a:t>
            </a:r>
          </a:p>
          <a:p>
            <a:pPr algn="ctr"/>
            <a:r>
              <a:rPr lang="fr-FR" sz="1400" dirty="0"/>
              <a:t>majorité des pays et sur tous les continents (hors Antarctique).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95DBF-1E50-06F3-7911-F92CAAA84299}"/>
              </a:ext>
            </a:extLst>
          </p:cNvPr>
          <p:cNvSpPr txBox="1"/>
          <p:nvPr/>
        </p:nvSpPr>
        <p:spPr>
          <a:xfrm>
            <a:off x="4267612" y="4597096"/>
            <a:ext cx="3277269" cy="181588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Leur bras articulé </a:t>
            </a:r>
            <a:r>
              <a:rPr lang="fr-FR" sz="1400" dirty="0" err="1"/>
              <a:t>Sparrow</a:t>
            </a:r>
            <a:r>
              <a:rPr lang="fr-FR" sz="1400" dirty="0"/>
              <a:t> et leurs robots de transports dans leurs entrepôts ou</a:t>
            </a:r>
          </a:p>
          <a:p>
            <a:pPr algn="ctr"/>
            <a:r>
              <a:rPr lang="fr-FR" sz="1400" dirty="0"/>
              <a:t>encore le travail dans l’idée de la démocratisation de la livraison par drone</a:t>
            </a:r>
          </a:p>
          <a:p>
            <a:pPr algn="ctr"/>
            <a:r>
              <a:rPr lang="fr-FR" sz="1400" dirty="0"/>
              <a:t>électrique, respectueux de l’environnement.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CAE50-5B9A-66F6-FC31-68CCF86FAEC1}"/>
              </a:ext>
            </a:extLst>
          </p:cNvPr>
          <p:cNvSpPr txBox="1"/>
          <p:nvPr/>
        </p:nvSpPr>
        <p:spPr>
          <a:xfrm rot="262388">
            <a:off x="8567900" y="4573651"/>
            <a:ext cx="3277269" cy="160043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Amazon a beaucoup investi dans l’innovation en proposant par exemple des</a:t>
            </a:r>
          </a:p>
          <a:p>
            <a:pPr algn="ctr"/>
            <a:r>
              <a:rPr lang="fr-FR" sz="1400" dirty="0"/>
              <a:t>magasins autonomes, Amazon Go, sans caissiers et vigiles et fluidifiant</a:t>
            </a:r>
          </a:p>
          <a:p>
            <a:pPr algn="ctr"/>
            <a:r>
              <a:rPr lang="fr-FR" sz="1400" dirty="0"/>
              <a:t>grandement les temps d’attente aux caisses, ici inexistantes.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3D8BF-3212-26A2-E4B2-8974C37CF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6" y="1782763"/>
            <a:ext cx="3277270" cy="21009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 descr="A picture containing LEGO, toy, yellow, indoor&#10;&#10;Description automatically generated">
            <a:extLst>
              <a:ext uri="{FF2B5EF4-FFF2-40B4-BE49-F238E27FC236}">
                <a16:creationId xmlns:a16="http://schemas.microsoft.com/office/drawing/2014/main" id="{F9550D5F-344D-11B7-B1B5-FFFC311B6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11" y="1352963"/>
            <a:ext cx="2398592" cy="1599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D05AE9-90FB-CAC9-058E-B094FA167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51" y="2952025"/>
            <a:ext cx="2664903" cy="149900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7AC90-A912-87A6-C26E-373D64E68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64" y="2507299"/>
            <a:ext cx="3269988" cy="1711294"/>
          </a:xfrm>
          <a:prstGeom prst="roundRect">
            <a:avLst>
              <a:gd name="adj" fmla="val 13190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523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D312-39EA-D486-2FF8-BAA9382C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137692"/>
            <a:ext cx="10895106" cy="1325563"/>
          </a:xfrm>
        </p:spPr>
        <p:txBody>
          <a:bodyPr/>
          <a:lstStyle/>
          <a:p>
            <a:r>
              <a:rPr lang="fr-FR" dirty="0"/>
              <a:t>Scopes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B1788-77CA-2B8E-C3A3-353FD44D90CD}"/>
              </a:ext>
            </a:extLst>
          </p:cNvPr>
          <p:cNvSpPr txBox="1"/>
          <p:nvPr/>
        </p:nvSpPr>
        <p:spPr>
          <a:xfrm rot="21290686">
            <a:off x="3922951" y="1749642"/>
            <a:ext cx="3277269" cy="138499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 Scope 1 représente toutes les émissions de GES directement liées aux</a:t>
            </a:r>
          </a:p>
          <a:p>
            <a:pPr algn="ctr"/>
            <a:r>
              <a:rPr lang="fr-FR" sz="1400" dirty="0"/>
              <a:t>opérations d'Amazon ce qui inclut, les véhicules de livraisons, tels les</a:t>
            </a:r>
          </a:p>
          <a:p>
            <a:pPr algn="ctr"/>
            <a:r>
              <a:rPr lang="fr-FR" sz="1400" dirty="0"/>
              <a:t>avions, les camions et autres engins.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95DBF-1E50-06F3-7911-F92CAAA84299}"/>
              </a:ext>
            </a:extLst>
          </p:cNvPr>
          <p:cNvSpPr txBox="1"/>
          <p:nvPr/>
        </p:nvSpPr>
        <p:spPr>
          <a:xfrm>
            <a:off x="7461105" y="4869988"/>
            <a:ext cx="2810656" cy="95410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 Scope 3 qui est lié aux émissions indirectes d’Amazon c'est-à-dire les</a:t>
            </a:r>
          </a:p>
          <a:p>
            <a:pPr algn="ctr"/>
            <a:r>
              <a:rPr lang="fr-FR" sz="1400" dirty="0"/>
              <a:t>déplacements des employés,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CAE50-5B9A-66F6-FC31-68CCF86FAEC1}"/>
              </a:ext>
            </a:extLst>
          </p:cNvPr>
          <p:cNvSpPr txBox="1"/>
          <p:nvPr/>
        </p:nvSpPr>
        <p:spPr>
          <a:xfrm rot="257203">
            <a:off x="8029351" y="2828919"/>
            <a:ext cx="3277269" cy="138499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 Scope 2 concerne toutes les émissions de GES liées à la consommation</a:t>
            </a:r>
          </a:p>
          <a:p>
            <a:pPr algn="ctr"/>
            <a:r>
              <a:rPr lang="fr-FR" sz="1400" dirty="0"/>
              <a:t>d'énergie d'Amazon, comme l'électricité utilisée pour les data center.</a:t>
            </a:r>
          </a:p>
        </p:txBody>
      </p:sp>
      <p:pic>
        <p:nvPicPr>
          <p:cNvPr id="6" name="Picture 5" descr="A picture containing text, road, building, outdoor&#10;&#10;Description automatically generated">
            <a:extLst>
              <a:ext uri="{FF2B5EF4-FFF2-40B4-BE49-F238E27FC236}">
                <a16:creationId xmlns:a16="http://schemas.microsoft.com/office/drawing/2014/main" id="{2007EA76-0450-5EDA-94CF-D071FDD18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4" y="1537788"/>
            <a:ext cx="3407819" cy="204128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48ADBE46-824B-183F-64FF-6D5C991B9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894" y="767583"/>
            <a:ext cx="3450294" cy="19407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 descr="A group of people in orange vests in a warehouse&#10;&#10;Description automatically generated with low confidence">
            <a:extLst>
              <a:ext uri="{FF2B5EF4-FFF2-40B4-BE49-F238E27FC236}">
                <a16:creationId xmlns:a16="http://schemas.microsoft.com/office/drawing/2014/main" id="{D0ECC809-9367-977A-1E0E-CD60C9FF3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72" y="4557957"/>
            <a:ext cx="3617001" cy="1808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16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D312-39EA-D486-2FF8-BAA9382C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137692"/>
            <a:ext cx="10895106" cy="1325563"/>
          </a:xfrm>
        </p:spPr>
        <p:txBody>
          <a:bodyPr/>
          <a:lstStyle/>
          <a:p>
            <a:r>
              <a:rPr lang="fr-FR" dirty="0"/>
              <a:t>Conclusion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B1788-77CA-2B8E-C3A3-353FD44D90CD}"/>
              </a:ext>
            </a:extLst>
          </p:cNvPr>
          <p:cNvSpPr txBox="1"/>
          <p:nvPr/>
        </p:nvSpPr>
        <p:spPr>
          <a:xfrm>
            <a:off x="8638917" y="4825004"/>
            <a:ext cx="3277269" cy="95410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En effet ce</a:t>
            </a:r>
          </a:p>
          <a:p>
            <a:pPr algn="ctr"/>
            <a:r>
              <a:rPr lang="fr-FR" sz="1400" dirty="0"/>
              <a:t>service de livraison en 24h,  est l’un des plus couteux en GES proposé par le groupe.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95DBF-1E50-06F3-7911-F92CAAA84299}"/>
              </a:ext>
            </a:extLst>
          </p:cNvPr>
          <p:cNvSpPr txBox="1"/>
          <p:nvPr/>
        </p:nvSpPr>
        <p:spPr>
          <a:xfrm>
            <a:off x="275814" y="3963846"/>
            <a:ext cx="3666267" cy="20313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L’apport des 100 000 véhicules électriques ne penchera pas assez dans la</a:t>
            </a:r>
          </a:p>
          <a:p>
            <a:pPr algn="ctr"/>
            <a:r>
              <a:rPr lang="fr-FR" sz="1400" dirty="0"/>
              <a:t>balance face à des offres comme la livraison Prime en 48h, souvent décriée par</a:t>
            </a:r>
          </a:p>
          <a:p>
            <a:pPr algn="ctr"/>
            <a:r>
              <a:rPr lang="fr-FR" sz="1400" dirty="0"/>
              <a:t>les spécialistes car elle crée des déplacements supplémentaire qui pourraient</a:t>
            </a:r>
          </a:p>
          <a:p>
            <a:pPr algn="ctr"/>
            <a:r>
              <a:rPr lang="fr-FR" sz="1400" dirty="0"/>
              <a:t>être facilement évités avec un temps d’attente un minimum plus long.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CAE50-5B9A-66F6-FC31-68CCF86FAEC1}"/>
              </a:ext>
            </a:extLst>
          </p:cNvPr>
          <p:cNvSpPr txBox="1"/>
          <p:nvPr/>
        </p:nvSpPr>
        <p:spPr>
          <a:xfrm>
            <a:off x="3942081" y="3260417"/>
            <a:ext cx="4513957" cy="28931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L’entreprise as proposé un plan pour annuler son émission carbone en</a:t>
            </a:r>
          </a:p>
          <a:p>
            <a:pPr algn="ctr"/>
            <a:r>
              <a:rPr lang="fr-FR" sz="1400" dirty="0"/>
              <a:t>plusieurs plans que nous allons rappeler :</a:t>
            </a:r>
          </a:p>
          <a:p>
            <a:pPr algn="ctr"/>
            <a:r>
              <a:rPr lang="fr-FR" sz="1400" dirty="0"/>
              <a:t>-Dans un premier temps l’alimentation énergétique sera 100% renouvelable</a:t>
            </a:r>
          </a:p>
          <a:p>
            <a:pPr algn="ctr"/>
            <a:r>
              <a:rPr lang="fr-FR" sz="1400" dirty="0"/>
              <a:t>d’ici 2025.</a:t>
            </a:r>
          </a:p>
          <a:p>
            <a:pPr algn="ctr"/>
            <a:r>
              <a:rPr lang="fr-FR" sz="1400" dirty="0"/>
              <a:t>-Ensuite, bâtiments et infrastructures en général tendront vers une durabilité</a:t>
            </a:r>
          </a:p>
          <a:p>
            <a:pPr algn="ctr"/>
            <a:r>
              <a:rPr lang="fr-FR" sz="1400" dirty="0"/>
              <a:t>plus importante, dans le but de limiter les pollutions inhérentes à ceux cis.</a:t>
            </a:r>
          </a:p>
          <a:p>
            <a:pPr algn="ctr"/>
            <a:r>
              <a:rPr lang="fr-FR" sz="1400" dirty="0"/>
              <a:t>-Enfin la chaine d’approvisionnement sera décarbonée pour viser une situation</a:t>
            </a:r>
          </a:p>
          <a:p>
            <a:pPr algn="ctr"/>
            <a:r>
              <a:rPr lang="fr-FR" sz="1400" dirty="0"/>
              <a:t>“zéro carbone” de l’entreprise en 2025.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41EBA-88B3-B126-94DD-E1E148BAB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3" y="2017883"/>
            <a:ext cx="3048000" cy="1714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92E27529-DF3D-1BBB-92C1-5CA79AB9D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32" y="1184609"/>
            <a:ext cx="3371626" cy="1666547"/>
          </a:xfrm>
          <a:prstGeom prst="roundRect">
            <a:avLst>
              <a:gd name="adj" fmla="val 37088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3" descr="A picture containing text, container, bin, person&#10;&#10;Description automatically generated">
            <a:extLst>
              <a:ext uri="{FF2B5EF4-FFF2-40B4-BE49-F238E27FC236}">
                <a16:creationId xmlns:a16="http://schemas.microsoft.com/office/drawing/2014/main" id="{D4D049E2-DD4D-EBE1-8683-1DCE340A6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86" y="2712985"/>
            <a:ext cx="3048000" cy="17160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523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CA4A4E-37EC-D38B-E68D-01E906C8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81998"/>
            <a:ext cx="10606072" cy="1900861"/>
          </a:xfrm>
        </p:spPr>
        <p:txBody>
          <a:bodyPr>
            <a:normAutofit/>
          </a:bodyPr>
          <a:lstStyle/>
          <a:p>
            <a:r>
              <a:rPr lang="fr-FR" dirty="0"/>
              <a:t>Nos sources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398B5-DD96-D67A-C6D4-86A6A9527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2" y="2024780"/>
            <a:ext cx="5260848" cy="419538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https://www.canopees.com</a:t>
            </a:r>
            <a:endParaRPr lang="fr-FR" sz="1400" u="sng" dirty="0"/>
          </a:p>
          <a:p>
            <a:pPr>
              <a:lnSpc>
                <a:spcPct val="100000"/>
              </a:lnSpc>
            </a:pPr>
            <a:r>
              <a:rPr lang="en-US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https://www.aboutamazon.fr/actualites/innovations</a:t>
            </a:r>
            <a:r>
              <a:rPr lang="fr-FR" sz="1400" u="sng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https://www.amazon.fr</a:t>
            </a:r>
            <a:r>
              <a:rPr lang="fr-FR" sz="1400" u="sng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https://fr.wikipedia.org/wiki/Amazon</a:t>
            </a:r>
            <a:r>
              <a:rPr lang="fr-FR" sz="1400" u="sng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https://fourweekmba.com/fr/mod%C3%A8le-%C3%A9conomique-amazonien/</a:t>
            </a:r>
            <a:endParaRPr lang="fr-FR" sz="1400" u="sng" dirty="0"/>
          </a:p>
          <a:p>
            <a:pPr>
              <a:lnSpc>
                <a:spcPct val="100000"/>
              </a:lnSpc>
            </a:pPr>
            <a:r>
              <a:rPr lang="en-US" sz="14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https://aws.amazon.com/fr/what-is-aws/</a:t>
            </a:r>
            <a:endParaRPr lang="en-US" sz="1400" u="sng" dirty="0"/>
          </a:p>
          <a:p>
            <a:pPr>
              <a:lnSpc>
                <a:spcPct val="100000"/>
              </a:lnSpc>
            </a:pPr>
            <a:r>
              <a:rPr lang="fr-FR" sz="1400" u="sng" dirty="0"/>
              <a:t>https://www.lemonde.fr/economie/article/2022/11/15/a-l-heure-des-economies-amazon-licencie-plusieurs-milliers-d-employes-debureau_6149909_3234.html#:~:text=Pour%20accompagner%20sa%20croissance%20acc%C3%A9l%C3%A9r%C3%A9e,%2C6%20million%20d'employ%C3%A9sstatista.com</a:t>
            </a:r>
          </a:p>
          <a:p>
            <a:pPr>
              <a:lnSpc>
                <a:spcPct val="100000"/>
              </a:lnSpc>
            </a:pPr>
            <a:r>
              <a:rPr lang="fr-FR" sz="1400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https://www.nouvelobs.com/economie/20201210.OBS37312/amazon-geant-de-la-pollution-qui-s-ignore.html</a:t>
            </a:r>
            <a:endParaRPr lang="fr-FR" sz="1400" u="sng" dirty="0"/>
          </a:p>
          <a:p>
            <a:pPr>
              <a:lnSpc>
                <a:spcPct val="100000"/>
              </a:lnSpc>
            </a:pPr>
            <a:r>
              <a:rPr lang="fr-FR" sz="1400" u="sng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https://www.bizon.solutions/fr/blog/</a:t>
            </a:r>
            <a:endParaRPr lang="fr-FR" sz="1400" u="sng" dirty="0"/>
          </a:p>
          <a:p>
            <a:pPr>
              <a:lnSpc>
                <a:spcPct val="100000"/>
              </a:lnSpc>
            </a:pPr>
            <a:endParaRPr lang="en-US" sz="1400" u="sng" dirty="0"/>
          </a:p>
        </p:txBody>
      </p:sp>
      <p:pic>
        <p:nvPicPr>
          <p:cNvPr id="6" name="Picture 5" descr="A building with a sign on it&#10;&#10;Description automatically generated with low confidence">
            <a:extLst>
              <a:ext uri="{FF2B5EF4-FFF2-40B4-BE49-F238E27FC236}">
                <a16:creationId xmlns:a16="http://schemas.microsoft.com/office/drawing/2014/main" id="{83BF2235-83C6-D483-0426-6E172C04EA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r="8642"/>
          <a:stretch/>
        </p:blipFill>
        <p:spPr>
          <a:xfrm>
            <a:off x="7029919" y="3211678"/>
            <a:ext cx="4763087" cy="324424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065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743</Words>
  <Application>Microsoft Office PowerPoint</Application>
  <PresentationFormat>Grand écran</PresentationFormat>
  <Paragraphs>78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AvenirNext LT Pro Medium</vt:lpstr>
      <vt:lpstr>Sabon Next LT</vt:lpstr>
      <vt:lpstr>DappledVTI</vt:lpstr>
      <vt:lpstr>ETUDE DE  L’EMPREINTE CARBONE </vt:lpstr>
      <vt:lpstr>Sommaire</vt:lpstr>
      <vt:lpstr>L’empreinte carbone </vt:lpstr>
      <vt:lpstr>Création Amazon </vt:lpstr>
      <vt:lpstr>Amazon modèle économique</vt:lpstr>
      <vt:lpstr>Amazon et sa présence mondiale </vt:lpstr>
      <vt:lpstr>Scopes</vt:lpstr>
      <vt:lpstr>Conclusion</vt:lpstr>
      <vt:lpstr>Nos sources </vt:lpstr>
      <vt:lpstr>Merci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ETUDE DE  L’EMPREINTE CARBONE</dc:title>
  <dc:creator>Natesakumar Velayudham anbezhilanandhi</dc:creator>
  <cp:lastModifiedBy>Natesakumar Velayudham anbezhilanandhi</cp:lastModifiedBy>
  <cp:revision>2</cp:revision>
  <dcterms:created xsi:type="dcterms:W3CDTF">2022-12-26T14:24:53Z</dcterms:created>
  <dcterms:modified xsi:type="dcterms:W3CDTF">2023-01-23T15:20:47Z</dcterms:modified>
</cp:coreProperties>
</file>